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8058B59-6444-45E6-8B77-BEF6883B62BB}"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B0663B2-ECAB-48C4-87EF-285A87D59AA7}" type="datetimeFigureOut">
              <a:rPr lang="es-MX" smtClean="0"/>
              <a:t>10/05/2011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E8058B59-6444-45E6-8B77-BEF6883B62BB}" type="slidenum">
              <a:rPr lang="es-MX" smtClean="0"/>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B0663B2-ECAB-48C4-87EF-285A87D59AA7}" type="datetimeFigureOut">
              <a:rPr lang="es-MX" smtClean="0"/>
              <a:t>10/05/2011</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8058B59-6444-45E6-8B77-BEF6883B62BB}" type="slidenum">
              <a:rPr lang="es-MX" smtClean="0"/>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285860"/>
            <a:ext cx="7772400" cy="785818"/>
          </a:xfrm>
        </p:spPr>
        <p:txBody>
          <a:bodyPr>
            <a:normAutofit fontScale="90000"/>
          </a:bodyPr>
          <a:lstStyle/>
          <a:p>
            <a:r>
              <a:rPr lang="es-MX" b="1" dirty="0"/>
              <a:t/>
            </a:r>
            <a:br>
              <a:rPr lang="es-MX" b="1" dirty="0"/>
            </a:br>
            <a:r>
              <a:rPr lang="es-MX" dirty="0"/>
              <a:t> </a:t>
            </a:r>
            <a:br>
              <a:rPr lang="es-MX" dirty="0"/>
            </a:br>
            <a:endParaRPr lang="es-MX" dirty="0"/>
          </a:p>
        </p:txBody>
      </p:sp>
      <p:sp>
        <p:nvSpPr>
          <p:cNvPr id="3" name="2 Subtítulo"/>
          <p:cNvSpPr>
            <a:spLocks noGrp="1"/>
          </p:cNvSpPr>
          <p:nvPr>
            <p:ph type="subTitle" idx="1"/>
          </p:nvPr>
        </p:nvSpPr>
        <p:spPr>
          <a:xfrm>
            <a:off x="1371600" y="2928934"/>
            <a:ext cx="6400800" cy="2709866"/>
          </a:xfrm>
        </p:spPr>
        <p:txBody>
          <a:bodyPr/>
          <a:lstStyle/>
          <a:p>
            <a:r>
              <a:rPr lang="es-MX" dirty="0" smtClean="0"/>
              <a:t>Materia: diseño organizacional.</a:t>
            </a:r>
          </a:p>
          <a:p>
            <a:r>
              <a:rPr lang="es-MX" dirty="0" smtClean="0"/>
              <a:t>Tema: </a:t>
            </a:r>
            <a:r>
              <a:rPr lang="es-MX" b="1" dirty="0" smtClean="0"/>
              <a:t>Benchmarking</a:t>
            </a:r>
            <a:endParaRPr lang="es-MX" dirty="0" smtClean="0"/>
          </a:p>
          <a:p>
            <a:endParaRPr lang="es-MX" dirty="0">
              <a:solidFill>
                <a:schemeClr val="tx1"/>
              </a:solidFill>
            </a:endParaRPr>
          </a:p>
        </p:txBody>
      </p:sp>
      <p:pic>
        <p:nvPicPr>
          <p:cNvPr id="4" name="3 Imagen" descr="sep"/>
          <p:cNvPicPr/>
          <p:nvPr/>
        </p:nvPicPr>
        <p:blipFill>
          <a:blip r:embed="rId2"/>
          <a:srcRect/>
          <a:stretch>
            <a:fillRect/>
          </a:stretch>
        </p:blipFill>
        <p:spPr bwMode="auto">
          <a:xfrm>
            <a:off x="714348" y="214290"/>
            <a:ext cx="1543050" cy="647700"/>
          </a:xfrm>
          <a:prstGeom prst="rect">
            <a:avLst/>
          </a:prstGeom>
          <a:noFill/>
          <a:ln w="9525">
            <a:noFill/>
            <a:miter lim="800000"/>
            <a:headEnd/>
            <a:tailEnd/>
          </a:ln>
        </p:spPr>
      </p:pic>
      <p:pic>
        <p:nvPicPr>
          <p:cNvPr id="5" name="4 Imagen" descr="dgest"/>
          <p:cNvPicPr/>
          <p:nvPr/>
        </p:nvPicPr>
        <p:blipFill>
          <a:blip r:embed="rId3"/>
          <a:srcRect/>
          <a:stretch>
            <a:fillRect/>
          </a:stretch>
        </p:blipFill>
        <p:spPr bwMode="auto">
          <a:xfrm>
            <a:off x="4143372" y="214290"/>
            <a:ext cx="1047750" cy="466725"/>
          </a:xfrm>
          <a:prstGeom prst="rect">
            <a:avLst/>
          </a:prstGeom>
          <a:noFill/>
          <a:ln w="9525">
            <a:noFill/>
            <a:miter lim="800000"/>
            <a:headEnd/>
            <a:tailEnd/>
          </a:ln>
        </p:spPr>
      </p:pic>
      <p:pic>
        <p:nvPicPr>
          <p:cNvPr id="6" name="5 Imagen" descr="itmh"/>
          <p:cNvPicPr/>
          <p:nvPr/>
        </p:nvPicPr>
        <p:blipFill>
          <a:blip r:embed="rId4"/>
          <a:srcRect/>
          <a:stretch>
            <a:fillRect/>
          </a:stretch>
        </p:blipFill>
        <p:spPr bwMode="auto">
          <a:xfrm>
            <a:off x="6572264" y="285728"/>
            <a:ext cx="1628775" cy="695325"/>
          </a:xfrm>
          <a:prstGeom prst="rect">
            <a:avLst/>
          </a:prstGeom>
          <a:noFill/>
          <a:ln w="9525">
            <a:noFill/>
            <a:miter lim="800000"/>
            <a:headEnd/>
            <a:tailEnd/>
          </a:ln>
        </p:spPr>
      </p:pic>
      <p:sp>
        <p:nvSpPr>
          <p:cNvPr id="7" name="6 Rectángulo"/>
          <p:cNvSpPr/>
          <p:nvPr/>
        </p:nvSpPr>
        <p:spPr>
          <a:xfrm>
            <a:off x="1428728" y="1428736"/>
            <a:ext cx="6286544" cy="369332"/>
          </a:xfrm>
          <a:prstGeom prst="rect">
            <a:avLst/>
          </a:prstGeom>
        </p:spPr>
        <p:txBody>
          <a:bodyPr wrap="square">
            <a:spAutoFit/>
          </a:bodyPr>
          <a:lstStyle/>
          <a:p>
            <a:pPr algn="ctr"/>
            <a:r>
              <a:rPr lang="es-MX" b="1" dirty="0" smtClean="0"/>
              <a:t>Instituto Tecnológico de </a:t>
            </a:r>
            <a:r>
              <a:rPr lang="es-MX" b="1" dirty="0" err="1" smtClean="0"/>
              <a:t>Matehuala</a:t>
            </a:r>
            <a:r>
              <a:rPr lang="es-MX" b="1" dirty="0" smtClean="0"/>
              <a:t> S. L. P.</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i="1" dirty="0"/>
              <a:t>B</a:t>
            </a:r>
            <a:r>
              <a:rPr lang="es-MX" sz="4800" b="1" i="1" dirty="0" smtClean="0"/>
              <a:t>enchmarking</a:t>
            </a:r>
            <a:endParaRPr lang="es-MX" sz="4800" b="1" dirty="0"/>
          </a:p>
        </p:txBody>
      </p:sp>
      <p:sp>
        <p:nvSpPr>
          <p:cNvPr id="3" name="2 Marcador de contenido"/>
          <p:cNvSpPr>
            <a:spLocks noGrp="1"/>
          </p:cNvSpPr>
          <p:nvPr>
            <p:ph idx="1"/>
          </p:nvPr>
        </p:nvSpPr>
        <p:spPr/>
        <p:txBody>
          <a:bodyPr/>
          <a:lstStyle/>
          <a:p>
            <a:pPr>
              <a:buNone/>
            </a:pPr>
            <a:r>
              <a:rPr lang="es-MX" dirty="0" smtClean="0"/>
              <a:t>es un anglicismo que, en las ciencias de la administración de empresas, puede definirse como un proceso sistemático y continuo para evaluar comparativamente los productos, servicios y procesos de trabajo en organizaciones.</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457200" y="571500"/>
            <a:ext cx="8229600" cy="5554663"/>
          </a:xfrm>
        </p:spPr>
        <p:txBody>
          <a:bodyPr/>
          <a:lstStyle/>
          <a:p>
            <a:r>
              <a:rPr lang="es-MX" dirty="0" smtClean="0"/>
              <a:t>Consiste en tomar "comparadores" o </a:t>
            </a:r>
            <a:r>
              <a:rPr lang="es-MX" dirty="0" err="1" smtClean="0"/>
              <a:t>benchmarks</a:t>
            </a:r>
            <a:r>
              <a:rPr lang="es-MX" dirty="0" smtClean="0"/>
              <a:t> a aquellos productos, servicios y procesos de trabajo que pertenezcan a organizaciones que evidencien las mejores prácticas sobre el área de interés, con el propósito de transferir el conocimiento de las mejores prácticas y su aplicación.</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457200" y="571500"/>
            <a:ext cx="8229600" cy="5554663"/>
          </a:xfrm>
        </p:spPr>
        <p:txBody>
          <a:bodyPr>
            <a:normAutofit/>
          </a:bodyPr>
          <a:lstStyle/>
          <a:p>
            <a:r>
              <a:rPr lang="es-MX" i="1" dirty="0" smtClean="0"/>
              <a:t>benchmarking</a:t>
            </a:r>
            <a:r>
              <a:rPr lang="es-MX" dirty="0" smtClean="0"/>
              <a:t> es una herramienta destinada a lograr comportamientos competitivos (eficientes) en la oferta de los mercados monopolísticos, consistente en la comparación del desempeño de las empresas, a través de la métrica por variables, indicadores y coeficientes. En la práctica, se utilizan diversos mecanismos de incentivos al comportamiento eficiente, como ser la publicidad de los resultados de las comparaciones (nadie quiere ser </a:t>
            </a:r>
            <a:r>
              <a:rPr lang="es-MX" i="1" dirty="0" smtClean="0"/>
              <a:t>el peor</a:t>
            </a:r>
            <a:r>
              <a:rPr lang="es-MX" dirty="0" smtClean="0"/>
              <a:t>) o con la utilización de mecanismos que transforman esos resultados comparativos en premios o castigos sobre los ingresos del empresario.</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Empresa que aplica  </a:t>
            </a:r>
            <a:r>
              <a:rPr lang="es-MX" b="1" i="1" dirty="0" smtClean="0"/>
              <a:t>Benchmarking</a:t>
            </a:r>
            <a:r>
              <a:rPr lang="es-MX" dirty="0" smtClean="0"/>
              <a:t> </a:t>
            </a:r>
            <a:endParaRPr lang="es-MX" dirty="0"/>
          </a:p>
        </p:txBody>
      </p:sp>
      <p:pic>
        <p:nvPicPr>
          <p:cNvPr id="4" name="3 Marcador de contenido" descr="http://www.barandilleros.com/files/2008/08/benchmarking2.jpg"/>
          <p:cNvPicPr>
            <a:picLocks noGrp="1"/>
          </p:cNvPicPr>
          <p:nvPr>
            <p:ph idx="1"/>
          </p:nvPr>
        </p:nvPicPr>
        <p:blipFill>
          <a:blip r:embed="rId2"/>
          <a:srcRect/>
          <a:stretch>
            <a:fillRect/>
          </a:stretch>
        </p:blipFill>
        <p:spPr bwMode="auto">
          <a:xfrm>
            <a:off x="714349" y="1714489"/>
            <a:ext cx="3071834" cy="3486956"/>
          </a:xfrm>
          <a:prstGeom prst="rect">
            <a:avLst/>
          </a:prstGeom>
          <a:noFill/>
          <a:ln w="9525">
            <a:noFill/>
            <a:miter lim="800000"/>
            <a:headEnd/>
            <a:tailEnd/>
          </a:ln>
        </p:spPr>
      </p:pic>
      <p:sp>
        <p:nvSpPr>
          <p:cNvPr id="7" name="6 CuadroTexto"/>
          <p:cNvSpPr txBox="1"/>
          <p:nvPr/>
        </p:nvSpPr>
        <p:spPr>
          <a:xfrm>
            <a:off x="4572000" y="1500174"/>
            <a:ext cx="3214710" cy="646331"/>
          </a:xfrm>
          <a:prstGeom prst="rect">
            <a:avLst/>
          </a:prstGeom>
          <a:noFill/>
        </p:spPr>
        <p:txBody>
          <a:bodyPr wrap="square" rtlCol="0">
            <a:spAutoFit/>
          </a:bodyPr>
          <a:lstStyle/>
          <a:p>
            <a:r>
              <a:rPr lang="es-MX" b="1" dirty="0" smtClean="0"/>
              <a:t>SONY una empresa donde se aplica el benchmarking</a:t>
            </a:r>
            <a:r>
              <a:rPr lang="es-MX" dirty="0" smtClean="0"/>
              <a:t>  </a:t>
            </a:r>
            <a:endParaRPr lang="es-MX" dirty="0"/>
          </a:p>
        </p:txBody>
      </p:sp>
      <p:sp>
        <p:nvSpPr>
          <p:cNvPr id="8" name="7 CuadroTexto"/>
          <p:cNvSpPr txBox="1"/>
          <p:nvPr/>
        </p:nvSpPr>
        <p:spPr>
          <a:xfrm>
            <a:off x="3929058" y="2143116"/>
            <a:ext cx="4572032" cy="3693319"/>
          </a:xfrm>
          <a:prstGeom prst="rect">
            <a:avLst/>
          </a:prstGeom>
          <a:noFill/>
        </p:spPr>
        <p:txBody>
          <a:bodyPr wrap="square" rtlCol="0">
            <a:spAutoFit/>
          </a:bodyPr>
          <a:lstStyle/>
          <a:p>
            <a:r>
              <a:rPr lang="es-ES" b="1" dirty="0"/>
              <a:t>Mediante grupos orientados a la clientela y a los proveedores se introducirían las nuevas ideas</a:t>
            </a:r>
            <a:r>
              <a:rPr lang="es-ES" dirty="0"/>
              <a:t> y el estímulo para seguir buscando en todo el mundo, mirando por el otro extremo del telescopio. Es decir, desde el punto de vista del consumidor, las comunicaciones deben refrescarse continuamente. Al cambiar los métodos y el estilo de comunicación, se creará un renovado interés hacia los temas de la evaluación comparativa. No se olvide, además, que los recién ingresados en la organización tendrán que aprender cómo entendemos nosotros la ética de la evaluación comparativa.</a:t>
            </a: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lstStyle/>
          <a:p>
            <a:pPr hangingPunct="0"/>
            <a:r>
              <a:rPr lang="es-ES_tradnl" dirty="0"/>
              <a:t>Motivos básicos de la aplicación del Benchmarking:</a:t>
            </a:r>
            <a:endParaRPr lang="es-MX" dirty="0"/>
          </a:p>
          <a:p>
            <a:r>
              <a:rPr lang="es-ES" dirty="0"/>
              <a:t>Las </a:t>
            </a:r>
            <a:r>
              <a:rPr lang="es-ES" dirty="0" smtClean="0"/>
              <a:t>empresa SONY </a:t>
            </a:r>
            <a:r>
              <a:rPr lang="es-ES" dirty="0"/>
              <a:t>lo emplean normalmente cuando tienen que atacar el problema de su pérdida de competitividad, cuando sus costes se han disparado, o la calidad de sus productos y servicios no es satisfactoria. En Europa y USA, el motivo básico suele ser el del desafío de la alta calidad y prestaciones, en proporción al precio de venta, de los productos japoneses. </a:t>
            </a:r>
            <a:endParaRPr lang="es-MX" dirty="0"/>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normAutofit/>
          </a:bodyPr>
          <a:lstStyle/>
          <a:p>
            <a:r>
              <a:rPr lang="es-ES" dirty="0"/>
              <a:t>Tipos de Benchmarking y Elementos básicos a </a:t>
            </a:r>
            <a:r>
              <a:rPr lang="es-ES" dirty="0" smtClean="0"/>
              <a:t>estudiar en SONY</a:t>
            </a:r>
            <a:endParaRPr lang="es-MX" dirty="0"/>
          </a:p>
          <a:p>
            <a:pPr hangingPunct="0"/>
            <a:r>
              <a:rPr lang="es-ES_tradnl" dirty="0"/>
              <a:t>El método puede emplearse en cualquier área de trabajo, producto o servicio, pero su aplicación se centra en:</a:t>
            </a:r>
            <a:endParaRPr lang="es-MX" dirty="0"/>
          </a:p>
          <a:p>
            <a:pPr hangingPunct="0"/>
            <a:r>
              <a:rPr lang="es-ES_tradnl" dirty="0"/>
              <a:t>- Productos y servicios</a:t>
            </a:r>
            <a:endParaRPr lang="es-MX" dirty="0"/>
          </a:p>
          <a:p>
            <a:pPr hangingPunct="0"/>
            <a:r>
              <a:rPr lang="es-ES_tradnl" dirty="0"/>
              <a:t>- Procesos y tareas</a:t>
            </a:r>
            <a:endParaRPr lang="es-MX" dirty="0"/>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lstStyle/>
          <a:p>
            <a:pPr hangingPunct="0"/>
            <a:r>
              <a:rPr lang="es-ES_tradnl" dirty="0"/>
              <a:t>- Sistemas (de comunicaciones etc.).</a:t>
            </a:r>
            <a:endParaRPr lang="es-MX" dirty="0"/>
          </a:p>
          <a:p>
            <a:pPr hangingPunct="0"/>
            <a:r>
              <a:rPr lang="es-ES_tradnl" dirty="0"/>
              <a:t>Inicialmente es corriente </a:t>
            </a:r>
            <a:r>
              <a:rPr lang="es-ES_tradnl" dirty="0" smtClean="0"/>
              <a:t>su </a:t>
            </a:r>
            <a:r>
              <a:rPr lang="es-ES_tradnl" dirty="0"/>
              <a:t>inicie el estudio </a:t>
            </a:r>
            <a:r>
              <a:rPr lang="es-ES_tradnl" dirty="0" smtClean="0"/>
              <a:t>de </a:t>
            </a:r>
            <a:r>
              <a:rPr lang="es-ES_tradnl" dirty="0"/>
              <a:t>los </a:t>
            </a:r>
            <a:r>
              <a:rPr lang="es-ES_tradnl" dirty="0" smtClean="0"/>
              <a:t>costos </a:t>
            </a:r>
            <a:r>
              <a:rPr lang="es-ES_tradnl" dirty="0"/>
              <a:t>del competidor, pero luego se pasa a estudiar los métodos y procesos que emplea. Cada vez se da más importancia a factores como "tiempo", "calidad", "satisfacción del cliente"</a:t>
            </a:r>
            <a:r>
              <a:rPr lang="es-ES_tradnl" baseline="30000" dirty="0"/>
              <a:t>.</a:t>
            </a:r>
            <a:endParaRPr lang="es-MX" dirty="0"/>
          </a:p>
          <a:p>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74</TotalTime>
  <Words>477</Words>
  <Application>Microsoft Office PowerPoint</Application>
  <PresentationFormat>Presentación en pantalla (4:3)</PresentationFormat>
  <Paragraphs>19</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Flujo</vt:lpstr>
      <vt:lpstr>   </vt:lpstr>
      <vt:lpstr>Benchmarking</vt:lpstr>
      <vt:lpstr>Diapositiva 3</vt:lpstr>
      <vt:lpstr>Diapositiva 4</vt:lpstr>
      <vt:lpstr>Empresa que aplica  Benchmarking </vt:lpstr>
      <vt:lpstr>Diapositiva 6</vt:lpstr>
      <vt:lpstr>Diapositiva 7</vt:lpstr>
      <vt:lpstr>Diapositiva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user</dc:creator>
  <cp:lastModifiedBy>user</cp:lastModifiedBy>
  <cp:revision>8</cp:revision>
  <dcterms:created xsi:type="dcterms:W3CDTF">2011-05-10T23:48:22Z</dcterms:created>
  <dcterms:modified xsi:type="dcterms:W3CDTF">2011-05-11T01:02:42Z</dcterms:modified>
</cp:coreProperties>
</file>